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18288000" cy="10287000"/>
  <p:notesSz cx="6858000" cy="9144000"/>
  <p:embeddedFontLst>
    <p:embeddedFont>
      <p:font typeface="Cabin" panose="020B0604020202020204" charset="0"/>
      <p:regular r:id="rId12"/>
    </p:embeddedFont>
    <p:embeddedFont>
      <p:font typeface="Cabin Bold" panose="020B0604020202020204" charset="0"/>
      <p:regular r:id="rId13"/>
    </p:embeddedFont>
    <p:embeddedFont>
      <p:font typeface="Cabin Semi-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22" autoAdjust="0"/>
  </p:normalViewPr>
  <p:slideViewPr>
    <p:cSldViewPr>
      <p:cViewPr varScale="1">
        <p:scale>
          <a:sx n="60" d="100"/>
          <a:sy n="60" d="100"/>
        </p:scale>
        <p:origin x="35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an Ttt" userId="c81bf4e06cc50d29" providerId="LiveId" clId="{1DABD4CB-F0DC-4588-A1F8-6FB6F935BFBD}"/>
    <pc:docChg chg="modSld">
      <pc:chgData name="Loan Ttt" userId="c81bf4e06cc50d29" providerId="LiveId" clId="{1DABD4CB-F0DC-4588-A1F8-6FB6F935BFBD}" dt="2026-10-01T18:33:16.397" v="6" actId="1076"/>
      <pc:docMkLst>
        <pc:docMk/>
      </pc:docMkLst>
      <pc:sldChg chg="modSp mod">
        <pc:chgData name="Loan Ttt" userId="c81bf4e06cc50d29" providerId="LiveId" clId="{1DABD4CB-F0DC-4588-A1F8-6FB6F935BFBD}" dt="2026-10-01T18:33:16.397" v="6" actId="1076"/>
        <pc:sldMkLst>
          <pc:docMk/>
          <pc:sldMk cId="0" sldId="260"/>
        </pc:sldMkLst>
        <pc:spChg chg="mod">
          <ac:chgData name="Loan Ttt" userId="c81bf4e06cc50d29" providerId="LiveId" clId="{1DABD4CB-F0DC-4588-A1F8-6FB6F935BFBD}" dt="2026-10-01T18:33:16.397" v="6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Loan Ttt" userId="c81bf4e06cc50d29" providerId="LiveId" clId="{1DABD4CB-F0DC-4588-A1F8-6FB6F935BFBD}" dt="2026-10-01T18:32:42.850" v="0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Loan Ttt" userId="c81bf4e06cc50d29" providerId="LiveId" clId="{1DABD4CB-F0DC-4588-A1F8-6FB6F935BFBD}" dt="2026-10-01T18:33:03.694" v="5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Loan Ttt" userId="c81bf4e06cc50d29" providerId="LiveId" clId="{1DABD4CB-F0DC-4588-A1F8-6FB6F935BFBD}" dt="2026-10-01T18:33:00.449" v="4" actId="1076"/>
          <ac:spMkLst>
            <pc:docMk/>
            <pc:sldMk cId="0" sldId="260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2CA5B-077F-427A-9613-119F9D3ED82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2674B-E85B-4296-B1C8-18F7C8D00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17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2674B-E85B-4296-B1C8-18F7C8D004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8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085910145638858359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0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9789330" y="634055"/>
            <a:ext cx="8290852" cy="5586245"/>
          </a:xfrm>
          <a:custGeom>
            <a:avLst/>
            <a:gdLst/>
            <a:ahLst/>
            <a:cxnLst/>
            <a:rect l="l" t="t" r="r" b="b"/>
            <a:pathLst>
              <a:path w="8290852" h="5586245">
                <a:moveTo>
                  <a:pt x="0" y="0"/>
                </a:moveTo>
                <a:lnTo>
                  <a:pt x="8290852" y="0"/>
                </a:lnTo>
                <a:lnTo>
                  <a:pt x="8290852" y="5586246"/>
                </a:lnTo>
                <a:lnTo>
                  <a:pt x="0" y="5586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925244" y="6209369"/>
            <a:ext cx="4145426" cy="2372241"/>
          </a:xfrm>
          <a:custGeom>
            <a:avLst/>
            <a:gdLst/>
            <a:ahLst/>
            <a:cxnLst/>
            <a:rect l="l" t="t" r="r" b="b"/>
            <a:pathLst>
              <a:path w="4145426" h="2372241">
                <a:moveTo>
                  <a:pt x="0" y="0"/>
                </a:moveTo>
                <a:lnTo>
                  <a:pt x="4145426" y="0"/>
                </a:lnTo>
                <a:lnTo>
                  <a:pt x="4145426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361330" y="5564382"/>
            <a:ext cx="2187560" cy="4088563"/>
          </a:xfrm>
          <a:custGeom>
            <a:avLst/>
            <a:gdLst/>
            <a:ahLst/>
            <a:cxnLst/>
            <a:rect l="l" t="t" r="r" b="b"/>
            <a:pathLst>
              <a:path w="2187560" h="4088563">
                <a:moveTo>
                  <a:pt x="0" y="0"/>
                </a:moveTo>
                <a:lnTo>
                  <a:pt x="2187560" y="0"/>
                </a:lnTo>
                <a:lnTo>
                  <a:pt x="2187560" y="4088563"/>
                </a:lnTo>
                <a:lnTo>
                  <a:pt x="0" y="40885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60158" y="507047"/>
            <a:ext cx="3730752" cy="105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8"/>
              </a:lnSpc>
            </a:pPr>
            <a:r>
              <a:rPr lang="en-US" sz="8008" b="1" spc="-40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Chủ</a:t>
            </a:r>
            <a:r>
              <a:rPr lang="en-US" sz="8008" b="1" spc="-40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008" b="1" spc="-40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đề</a:t>
            </a:r>
            <a:r>
              <a:rPr lang="en-US" sz="8008" b="1" spc="-40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2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2995365"/>
            <a:ext cx="3500096" cy="229572"/>
          </a:xfrm>
          <a:custGeom>
            <a:avLst/>
            <a:gdLst/>
            <a:ahLst/>
            <a:cxnLst/>
            <a:rect l="l" t="t" r="r" b="b"/>
            <a:pathLst>
              <a:path w="3500096" h="229572">
                <a:moveTo>
                  <a:pt x="0" y="0"/>
                </a:moveTo>
                <a:lnTo>
                  <a:pt x="3500096" y="0"/>
                </a:lnTo>
                <a:lnTo>
                  <a:pt x="3500096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631774" y="219440"/>
            <a:ext cx="9987122" cy="1199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125"/>
              </a:lnSpc>
            </a:pPr>
            <a:r>
              <a:rPr lang="en-US" sz="7200" b="1" spc="-506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Mạng</a:t>
            </a:r>
            <a:r>
              <a:rPr lang="en-US" sz="7200" b="1" spc="-506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vi-VN" sz="7200" b="1" spc="-506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máy tính </a:t>
            </a:r>
            <a:r>
              <a:rPr lang="en-US" sz="7200" b="1" spc="-506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7200" b="1" spc="-506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Internet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2000" y="4399089"/>
            <a:ext cx="642518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Bài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3: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Một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số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thiết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bị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mạng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thông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96" dirty="0" err="1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dụng</a:t>
            </a:r>
            <a:r>
              <a:rPr lang="en-US" sz="5400" b="1" spc="-196" dirty="0">
                <a:solidFill>
                  <a:srgbClr val="00C2E4"/>
                </a:solidFill>
                <a:latin typeface="Cabin Bold"/>
                <a:ea typeface="Cabin Bold"/>
                <a:cs typeface="Cabin Bold"/>
                <a:sym typeface="Cabin Bold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F9B6BA-85F4-28AE-FE41-C5C4DBB1B0F9}"/>
              </a:ext>
            </a:extLst>
          </p:cNvPr>
          <p:cNvSpPr txBox="1"/>
          <p:nvPr/>
        </p:nvSpPr>
        <p:spPr>
          <a:xfrm>
            <a:off x="625234" y="1993692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chemeClr val="bg1"/>
                </a:solidFill>
              </a:rPr>
              <a:t>Topic 2</a:t>
            </a: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BCBB50-9E1E-203E-140F-AA11C0210758}"/>
              </a:ext>
            </a:extLst>
          </p:cNvPr>
          <p:cNvSpPr txBox="1"/>
          <p:nvPr/>
        </p:nvSpPr>
        <p:spPr>
          <a:xfrm>
            <a:off x="4929010" y="1655276"/>
            <a:ext cx="85659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chemeClr val="bg1"/>
                </a:solidFill>
              </a:rPr>
              <a:t>Computer networks and the Internet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74E62-11AB-3C51-BAE4-C3257A58812F}"/>
              </a:ext>
            </a:extLst>
          </p:cNvPr>
          <p:cNvSpPr txBox="1"/>
          <p:nvPr/>
        </p:nvSpPr>
        <p:spPr>
          <a:xfrm>
            <a:off x="625234" y="6234769"/>
            <a:ext cx="71964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rgbClr val="00CCFF"/>
                </a:solidFill>
              </a:rPr>
              <a:t>Lesson 3: Some common network devices</a:t>
            </a:r>
            <a:endParaRPr lang="en-US" sz="4800" b="1" dirty="0">
              <a:solidFill>
                <a:srgbClr val="00CC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2622220" y="207708"/>
            <a:ext cx="5457962" cy="3869923"/>
          </a:xfrm>
          <a:custGeom>
            <a:avLst/>
            <a:gdLst/>
            <a:ahLst/>
            <a:cxnLst/>
            <a:rect l="l" t="t" r="r" b="b"/>
            <a:pathLst>
              <a:path w="5457962" h="3869923">
                <a:moveTo>
                  <a:pt x="0" y="0"/>
                </a:moveTo>
                <a:lnTo>
                  <a:pt x="5457962" y="0"/>
                </a:lnTo>
                <a:lnTo>
                  <a:pt x="5457962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144000" y="1071335"/>
            <a:ext cx="1968804" cy="2787657"/>
          </a:xfrm>
          <a:custGeom>
            <a:avLst/>
            <a:gdLst/>
            <a:ahLst/>
            <a:cxnLst/>
            <a:rect l="l" t="t" r="r" b="b"/>
            <a:pathLst>
              <a:path w="1968804" h="2787657">
                <a:moveTo>
                  <a:pt x="0" y="0"/>
                </a:moveTo>
                <a:lnTo>
                  <a:pt x="1968804" y="0"/>
                </a:lnTo>
                <a:lnTo>
                  <a:pt x="1968804" y="2787656"/>
                </a:lnTo>
                <a:lnTo>
                  <a:pt x="0" y="2787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226842" y="3214004"/>
            <a:ext cx="7415828" cy="2787657"/>
          </a:xfrm>
          <a:custGeom>
            <a:avLst/>
            <a:gdLst/>
            <a:ahLst/>
            <a:cxnLst/>
            <a:rect l="l" t="t" r="r" b="b"/>
            <a:pathLst>
              <a:path w="7415828" h="2787657">
                <a:moveTo>
                  <a:pt x="0" y="0"/>
                </a:moveTo>
                <a:lnTo>
                  <a:pt x="7415828" y="0"/>
                </a:lnTo>
                <a:lnTo>
                  <a:pt x="7415828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68976" y="6209369"/>
            <a:ext cx="3707914" cy="2153601"/>
          </a:xfrm>
          <a:custGeom>
            <a:avLst/>
            <a:gdLst/>
            <a:ahLst/>
            <a:cxnLst/>
            <a:rect l="l" t="t" r="r" b="b"/>
            <a:pathLst>
              <a:path w="3707914" h="2153601">
                <a:moveTo>
                  <a:pt x="0" y="0"/>
                </a:moveTo>
                <a:lnTo>
                  <a:pt x="3707914" y="0"/>
                </a:lnTo>
                <a:lnTo>
                  <a:pt x="370791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965952" y="4919394"/>
            <a:ext cx="5457962" cy="4733550"/>
          </a:xfrm>
          <a:custGeom>
            <a:avLst/>
            <a:gdLst/>
            <a:ahLst/>
            <a:cxnLst/>
            <a:rect l="l" t="t" r="r" b="b"/>
            <a:pathLst>
              <a:path w="5457962" h="4733550">
                <a:moveTo>
                  <a:pt x="0" y="0"/>
                </a:moveTo>
                <a:lnTo>
                  <a:pt x="5457962" y="0"/>
                </a:lnTo>
                <a:lnTo>
                  <a:pt x="5457962" y="4733551"/>
                </a:lnTo>
                <a:lnTo>
                  <a:pt x="0" y="47335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79544" y="79553"/>
            <a:ext cx="15978863" cy="931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18"/>
              </a:lnSpc>
            </a:pP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Vai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trò</a:t>
            </a: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của</a:t>
            </a:r>
            <a:r>
              <a:rPr lang="vi-VN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các</a:t>
            </a:r>
            <a:r>
              <a:rPr lang="en-US" sz="4800" b="1" spc="-147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thiết</a:t>
            </a:r>
            <a:r>
              <a:rPr lang="en-US" sz="4800" b="1" spc="-147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bị</a:t>
            </a:r>
            <a:r>
              <a:rPr lang="en-US" sz="4800" b="1" spc="-147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mạng</a:t>
            </a: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trong</a:t>
            </a: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hệ</a:t>
            </a: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thống</a:t>
            </a:r>
            <a:r>
              <a:rPr lang="vi-VN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mạng</a:t>
            </a: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máy</a:t>
            </a:r>
            <a:r>
              <a:rPr lang="en-US" sz="4800" b="1" spc="-147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4800" b="1" spc="-147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tính</a:t>
            </a:r>
            <a:endParaRPr lang="en-US" sz="4800" b="1" spc="-147" dirty="0">
              <a:solidFill>
                <a:srgbClr val="FFFF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708091" y="911810"/>
            <a:ext cx="2406316" cy="218640"/>
          </a:xfrm>
          <a:custGeom>
            <a:avLst/>
            <a:gdLst/>
            <a:ahLst/>
            <a:cxnLst/>
            <a:rect l="l" t="t" r="r" b="b"/>
            <a:pathLst>
              <a:path w="2406316" h="218640">
                <a:moveTo>
                  <a:pt x="0" y="0"/>
                </a:moveTo>
                <a:lnTo>
                  <a:pt x="2406316" y="0"/>
                </a:lnTo>
                <a:lnTo>
                  <a:pt x="2406316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509337" y="2668541"/>
            <a:ext cx="1091519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Tx/>
              <a:buChar char="-"/>
            </a:pP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các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tạo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nên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hoàn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chỉnh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600" spc="-5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indent="-571500" algn="l">
              <a:buFontTx/>
              <a:buChar char="-"/>
            </a:pPr>
            <a:r>
              <a:rPr lang="vi-VN" sz="3600" spc="-51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Connect devices and create a complete network</a:t>
            </a:r>
            <a:endParaRPr lang="en-US" sz="3600" spc="-51" dirty="0">
              <a:solidFill>
                <a:schemeClr val="accent3">
                  <a:lumMod val="60000"/>
                  <a:lumOff val="4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3021" y="3911590"/>
            <a:ext cx="1067822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Tx/>
              <a:buChar char="-"/>
            </a:pP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Quản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lý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điều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phối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tối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ưu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luồng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dữ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liệu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600" spc="-5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indent="-571500" algn="l">
              <a:buFontTx/>
              <a:buChar char="-"/>
            </a:pPr>
            <a:r>
              <a:rPr lang="vi-VN" sz="3600" spc="-51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Manage, orchestrate, and optimize data flows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5096" y="5143500"/>
            <a:ext cx="7346526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Tx/>
              <a:buChar char="-"/>
            </a:pP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Tăng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độ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ốn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định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bảo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mật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cho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600" spc="-5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indent="-571500" algn="l">
              <a:buFontTx/>
              <a:buChar char="-"/>
            </a:pPr>
            <a:r>
              <a:rPr lang="vi-VN" sz="3600" spc="-51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Increase network efficiency, stability and security</a:t>
            </a:r>
            <a:endParaRPr lang="en-US" sz="3600" spc="-51" dirty="0">
              <a:solidFill>
                <a:schemeClr val="accent3">
                  <a:lumMod val="60000"/>
                  <a:lumOff val="4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45096" y="7483405"/>
            <a:ext cx="7623646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Tx/>
              <a:buChar char="-"/>
            </a:pP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Đáp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ứng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cầu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truyền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tải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dữ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liệu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nhanh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liên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spc="-51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tục</a:t>
            </a:r>
            <a:r>
              <a:rPr lang="en-US" sz="3600" spc="-51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600" spc="-51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indent="-571500" algn="l">
              <a:buFontTx/>
              <a:buChar char="-"/>
            </a:pPr>
            <a:r>
              <a:rPr lang="vi-VN" sz="3600" spc="-51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Meet the needs of fast and continuous data transmission</a:t>
            </a:r>
            <a:endParaRPr lang="en-US" sz="3600" spc="-51" dirty="0">
              <a:solidFill>
                <a:schemeClr val="accent3">
                  <a:lumMod val="60000"/>
                  <a:lumOff val="4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E79FBF-041E-7DFE-CF56-63E82598484F}"/>
              </a:ext>
            </a:extLst>
          </p:cNvPr>
          <p:cNvSpPr txBox="1"/>
          <p:nvPr/>
        </p:nvSpPr>
        <p:spPr>
          <a:xfrm>
            <a:off x="828747" y="1125480"/>
            <a:ext cx="87272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role of </a:t>
            </a:r>
            <a:r>
              <a:rPr lang="vi-VN" sz="4400" b="1" dirty="0">
                <a:solidFill>
                  <a:srgbClr val="00B0F0"/>
                </a:solidFill>
              </a:rPr>
              <a:t>Network devices</a:t>
            </a:r>
            <a:r>
              <a:rPr lang="vi-VN" sz="4400" b="1" dirty="0">
                <a:solidFill>
                  <a:schemeClr val="bg1"/>
                </a:solidFill>
              </a:rPr>
              <a:t> </a:t>
            </a:r>
            <a:r>
              <a:rPr lang="vi-VN" sz="4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in the systerm computer networks</a:t>
            </a:r>
            <a:endParaRPr lang="en-US" sz="44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8050220" y="1279043"/>
            <a:ext cx="9811206" cy="7083928"/>
          </a:xfrm>
          <a:custGeom>
            <a:avLst/>
            <a:gdLst/>
            <a:ahLst/>
            <a:cxnLst/>
            <a:rect l="l" t="t" r="r" b="b"/>
            <a:pathLst>
              <a:path w="9811206" h="7083928">
                <a:moveTo>
                  <a:pt x="0" y="0"/>
                </a:moveTo>
                <a:lnTo>
                  <a:pt x="9811206" y="0"/>
                </a:lnTo>
                <a:lnTo>
                  <a:pt x="9811206" y="7083927"/>
                </a:lnTo>
                <a:lnTo>
                  <a:pt x="0" y="70839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16835" y="3026182"/>
            <a:ext cx="6510528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Kết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nối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các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mạng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khác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nhau</a:t>
            </a:r>
            <a:endParaRPr lang="en-US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  <a:p>
            <a:pPr algn="l"/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như</a:t>
            </a:r>
            <a:r>
              <a:rPr lang="vi-VN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LAN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với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Internet.</a:t>
            </a:r>
            <a:endParaRPr lang="vi-VN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  <a:p>
            <a:pPr algn="l"/>
            <a:r>
              <a:rPr lang="vi-VN" sz="3600" b="1" spc="-59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-Connect different networks like LAN with the Internet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7079" y="5329766"/>
            <a:ext cx="772668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 Định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tuyến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dữ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liệu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và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quản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lý</a:t>
            </a:r>
            <a:endParaRPr lang="en-US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  <a:p>
            <a:pPr algn="l"/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lưu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lượng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mạng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.</a:t>
            </a:r>
            <a:endParaRPr lang="vi-VN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  <a:p>
            <a:pPr algn="l"/>
            <a:r>
              <a:rPr lang="vi-VN" sz="3600" b="1" spc="-59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-Data Routing and management network traffic</a:t>
            </a:r>
            <a:endParaRPr lang="en-US" sz="3600" b="1" spc="-59" dirty="0">
              <a:solidFill>
                <a:schemeClr val="accent6">
                  <a:lumMod val="60000"/>
                  <a:lumOff val="40000"/>
                </a:schemeClr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9948" y="7700358"/>
            <a:ext cx="8717426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71"/>
              </a:lnSpc>
            </a:pPr>
            <a:r>
              <a:rPr lang="vi-VN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Hỗ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trợ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các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giao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thức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mạng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phổ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biến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.</a:t>
            </a:r>
            <a:endParaRPr lang="vi-VN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  <a:p>
            <a:pPr algn="l">
              <a:lnSpc>
                <a:spcPts val="3871"/>
              </a:lnSpc>
            </a:pPr>
            <a:r>
              <a:rPr lang="vi-VN" sz="3600" b="1" spc="-59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 Supports common network protocols</a:t>
            </a:r>
          </a:p>
          <a:p>
            <a:pPr marL="571500" indent="-571500" algn="l">
              <a:lnSpc>
                <a:spcPts val="3871"/>
              </a:lnSpc>
              <a:buFontTx/>
              <a:buChar char="-"/>
            </a:pPr>
            <a:endParaRPr lang="en-US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9948" y="8818790"/>
            <a:ext cx="73187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71"/>
              </a:lnSpc>
            </a:pPr>
            <a:r>
              <a:rPr lang="vi-VN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 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Cung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cấp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tính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năng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bảo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mật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cơ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 </a:t>
            </a:r>
            <a:r>
              <a:rPr lang="en-US" sz="3600" b="1" spc="-59" dirty="0" err="1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bản</a:t>
            </a:r>
            <a:r>
              <a:rPr lang="en-US" sz="3600" b="1" spc="-59" dirty="0">
                <a:solidFill>
                  <a:srgbClr val="FFFFFF"/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.</a:t>
            </a:r>
            <a:endParaRPr lang="vi-VN" sz="3600" b="1" spc="-59" dirty="0">
              <a:solidFill>
                <a:srgbClr val="FFFFFF"/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  <a:p>
            <a:pPr algn="l">
              <a:lnSpc>
                <a:spcPts val="3871"/>
              </a:lnSpc>
            </a:pPr>
            <a:r>
              <a:rPr lang="vi-VN" sz="3600" b="1" spc="-59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 Semi-Bold"/>
                <a:ea typeface="Cabin Semi-Bold"/>
                <a:cs typeface="Cabin Semi-Bold"/>
                <a:sym typeface="Cabin Semi-Bold"/>
              </a:rPr>
              <a:t>- Provides basic security </a:t>
            </a:r>
            <a:endParaRPr lang="en-US" sz="3600" b="1" spc="-59" dirty="0">
              <a:solidFill>
                <a:schemeClr val="accent6">
                  <a:lumMod val="60000"/>
                  <a:lumOff val="40000"/>
                </a:schemeClr>
              </a:solidFill>
              <a:latin typeface="Cabin Semi-Bold"/>
              <a:ea typeface="Cabin Semi-Bold"/>
              <a:cs typeface="Cabin Semi-Bold"/>
              <a:sym typeface="Cabin Semi-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06896" y="189132"/>
            <a:ext cx="6884504" cy="2590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25"/>
              </a:lnSpc>
            </a:pPr>
            <a:r>
              <a:rPr lang="en-US" sz="8800" b="1" spc="-303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Router </a:t>
            </a:r>
            <a:endParaRPr lang="en-US" sz="8800" b="1" spc="-303" dirty="0">
              <a:solidFill>
                <a:srgbClr val="00C4CC"/>
              </a:solidFill>
              <a:latin typeface="Cabin Bold"/>
              <a:ea typeface="Cabin Bold"/>
              <a:cs typeface="Cabin Bold"/>
              <a:sym typeface="Cabin Bold"/>
            </a:endParaRPr>
          </a:p>
          <a:p>
            <a:pPr>
              <a:lnSpc>
                <a:spcPts val="10125"/>
              </a:lnSpc>
            </a:pPr>
            <a:r>
              <a:rPr lang="en-US" sz="8800" b="1" spc="-303" dirty="0" err="1">
                <a:solidFill>
                  <a:srgbClr val="00C4CC"/>
                </a:solidFill>
                <a:latin typeface="Cabin Bold"/>
                <a:ea typeface="Cabin Bold"/>
                <a:cs typeface="Cabin Bold"/>
                <a:sym typeface="Cabin Bold"/>
              </a:rPr>
              <a:t>Bộ</a:t>
            </a:r>
            <a:r>
              <a:rPr lang="en-US" sz="8800" b="1" spc="-303" dirty="0">
                <a:solidFill>
                  <a:srgbClr val="00C4CC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800" b="1" spc="-303" dirty="0" err="1">
                <a:solidFill>
                  <a:srgbClr val="00C4CC"/>
                </a:solidFill>
                <a:latin typeface="Cabin Bold"/>
                <a:ea typeface="Cabin Bold"/>
                <a:cs typeface="Cabin Bold"/>
                <a:sym typeface="Cabin Bold"/>
              </a:rPr>
              <a:t>định</a:t>
            </a:r>
            <a:r>
              <a:rPr lang="en-US" sz="8800" b="1" spc="-303" dirty="0">
                <a:solidFill>
                  <a:srgbClr val="00C4CC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800" b="1" spc="-303" dirty="0" err="1">
                <a:solidFill>
                  <a:srgbClr val="00C4CC"/>
                </a:solidFill>
                <a:latin typeface="Cabin Bold"/>
                <a:ea typeface="Cabin Bold"/>
                <a:cs typeface="Cabin Bold"/>
                <a:sym typeface="Cabin Bold"/>
              </a:rPr>
              <a:t>tuyến</a:t>
            </a:r>
            <a:endParaRPr lang="en-US" sz="8800" b="1" spc="-303" dirty="0">
              <a:solidFill>
                <a:srgbClr val="00C4CC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41867" y="59027"/>
            <a:ext cx="16578072" cy="950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92"/>
              </a:lnSpc>
            </a:pPr>
            <a:r>
              <a:rPr lang="en-US" sz="5400" b="1" spc="-140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Switch 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-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Bộ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chuyển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mạch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vi-VN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40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Hub 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-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Bộ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tập</a:t>
            </a:r>
            <a:r>
              <a:rPr lang="en-US" sz="5400" b="1" spc="-14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5400" b="1" spc="-14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trung</a:t>
            </a:r>
            <a:endParaRPr lang="en-US" sz="5400" b="1" spc="-140" dirty="0">
              <a:solidFill>
                <a:srgbClr val="FFFF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19200" y="1020255"/>
            <a:ext cx="1371600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Hai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cơ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bản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trong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LAN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với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chức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năng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khác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nhau</a:t>
            </a:r>
            <a:endParaRPr lang="vi-VN" sz="36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algn="ctr"/>
            <a:r>
              <a:rPr lang="vi-VN" sz="36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Two basic devices in a LAN with different functions</a:t>
            </a:r>
            <a:endParaRPr lang="en-US" sz="36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32253" y="2110431"/>
            <a:ext cx="1968804" cy="218640"/>
          </a:xfrm>
          <a:custGeom>
            <a:avLst/>
            <a:gdLst/>
            <a:ahLst/>
            <a:cxnLst/>
            <a:rect l="l" t="t" r="r" b="b"/>
            <a:pathLst>
              <a:path w="1968804" h="218640">
                <a:moveTo>
                  <a:pt x="0" y="0"/>
                </a:moveTo>
                <a:lnTo>
                  <a:pt x="1968804" y="0"/>
                </a:lnTo>
                <a:lnTo>
                  <a:pt x="196880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2964" y="1688354"/>
            <a:ext cx="9605294" cy="7919387"/>
          </a:xfrm>
          <a:custGeom>
            <a:avLst/>
            <a:gdLst/>
            <a:ahLst/>
            <a:cxnLst/>
            <a:rect l="l" t="t" r="r" b="b"/>
            <a:pathLst>
              <a:path w="8290852" h="5793953">
                <a:moveTo>
                  <a:pt x="0" y="0"/>
                </a:moveTo>
                <a:lnTo>
                  <a:pt x="8290852" y="0"/>
                </a:lnTo>
                <a:lnTo>
                  <a:pt x="8290852" y="5793953"/>
                </a:lnTo>
                <a:lnTo>
                  <a:pt x="0" y="57939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88374" y="2174508"/>
            <a:ext cx="1801368" cy="6718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84"/>
              </a:lnSpc>
            </a:pPr>
            <a:r>
              <a:rPr lang="en-US" sz="3700" b="1" spc="206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HUB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7593" y="2803180"/>
            <a:ext cx="3836076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Truyền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tín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đến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tất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cả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các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Transmit signals to all devices</a:t>
            </a:r>
            <a:endParaRPr lang="en-US" sz="30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03072" y="4786487"/>
            <a:ext cx="3470389" cy="774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2999"/>
              </a:lnSpc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đơn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giản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lnSpc>
                <a:spcPts val="2999"/>
              </a:lnSpc>
              <a:buFontTx/>
              <a:buChar char="-"/>
            </a:pPr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Simple design</a:t>
            </a:r>
            <a:r>
              <a:rPr lang="en-US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2687" y="5721927"/>
            <a:ext cx="3785887" cy="774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2999"/>
              </a:lnSpc>
              <a:buFontTx/>
              <a:buChar char="-"/>
            </a:pP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thấp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hơn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lnSpc>
                <a:spcPts val="2999"/>
              </a:lnSpc>
              <a:buFontTx/>
              <a:buChar char="-"/>
            </a:pPr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Lower efficiency</a:t>
            </a:r>
            <a:endParaRPr lang="en-US" sz="30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0726" y="6644819"/>
            <a:ext cx="3981723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Ứng</a:t>
            </a:r>
            <a:r>
              <a:rPr lang="en-US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dụng</a:t>
            </a:r>
            <a:r>
              <a:rPr lang="en-US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phổ</a:t>
            </a:r>
            <a:r>
              <a:rPr lang="en-US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biển</a:t>
            </a:r>
            <a:endParaRPr lang="vi-VN" sz="3200" b="1" dirty="0">
              <a:solidFill>
                <a:srgbClr val="00C4FF"/>
              </a:solidFill>
              <a:latin typeface="Cabin Bold"/>
              <a:ea typeface="Cabin Bold"/>
              <a:cs typeface="Cabin Bold"/>
              <a:sym typeface="Cabin Bold"/>
            </a:endParaRPr>
          </a:p>
          <a:p>
            <a:pPr algn="l"/>
            <a:r>
              <a:rPr lang="vi-VN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Common applications</a:t>
            </a:r>
            <a:endParaRPr lang="en-US" sz="3200" b="1" dirty="0">
              <a:solidFill>
                <a:srgbClr val="00C4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20327" y="7729087"/>
            <a:ext cx="3786441" cy="1877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nhỏ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văn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phòng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nhỏ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hoặc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hệ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thống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cũ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algn="l"/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Small network, small office, or legacy system</a:t>
            </a:r>
            <a:endParaRPr lang="en-US" sz="30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473569" y="2065059"/>
            <a:ext cx="2194560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87"/>
              </a:lnSpc>
            </a:pPr>
            <a:r>
              <a:rPr lang="en-US" sz="3600" b="1" spc="213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SWITCH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22602" y="2774076"/>
            <a:ext cx="518885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Truyền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tín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chính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xác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đến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từng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Transmit the correct signal to each device</a:t>
            </a:r>
            <a:endParaRPr lang="en-US" sz="30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206768" y="4664090"/>
            <a:ext cx="5188851" cy="1338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29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Quản </a:t>
            </a:r>
            <a:r>
              <a:rPr lang="en-US" sz="29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lý</a:t>
            </a:r>
            <a:r>
              <a:rPr lang="en-US" sz="29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29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lưu</a:t>
            </a:r>
            <a:r>
              <a:rPr lang="en-US" sz="29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29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lượng</a:t>
            </a:r>
            <a:r>
              <a:rPr lang="en-US" sz="29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29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thông</a:t>
            </a:r>
            <a:r>
              <a:rPr lang="en-US" sz="29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29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minh</a:t>
            </a:r>
            <a:r>
              <a:rPr lang="en-US" sz="29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29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>
              <a:buFontTx/>
              <a:buChar char="-"/>
            </a:pPr>
            <a:r>
              <a:rPr lang="vi-VN" sz="29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Intelligent traffic management</a:t>
            </a:r>
            <a:endParaRPr lang="en-US" sz="29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229228" y="6108994"/>
            <a:ext cx="621335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Nâng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cao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Improve network efficiency</a:t>
            </a:r>
            <a:endParaRPr lang="en-US" sz="3000" dirty="0">
              <a:solidFill>
                <a:schemeClr val="accent3">
                  <a:lumMod val="40000"/>
                  <a:lumOff val="6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610985" y="7268015"/>
            <a:ext cx="3919727" cy="389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Ứng</a:t>
            </a:r>
            <a:r>
              <a:rPr lang="en-US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dụng</a:t>
            </a:r>
            <a:r>
              <a:rPr lang="en-US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phổ</a:t>
            </a:r>
            <a:r>
              <a:rPr lang="en-US" sz="3200" b="1" dirty="0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200" b="1" dirty="0" err="1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biển</a:t>
            </a:r>
            <a:endParaRPr lang="en-US" sz="3200" b="1" dirty="0">
              <a:solidFill>
                <a:srgbClr val="00C4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542131" y="7799504"/>
            <a:ext cx="528877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văn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phòng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doanh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nghiệp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hệ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thống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đại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algn="l"/>
            <a:r>
              <a:rPr lang="vi-VN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Modern office, enterprise and system networks</a:t>
            </a:r>
          </a:p>
          <a:p>
            <a:pPr algn="l"/>
            <a:endParaRPr lang="en-US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9351818" y="2569017"/>
            <a:ext cx="8509608" cy="2798589"/>
          </a:xfrm>
          <a:custGeom>
            <a:avLst/>
            <a:gdLst/>
            <a:ahLst/>
            <a:cxnLst/>
            <a:rect l="l" t="t" r="r" b="b"/>
            <a:pathLst>
              <a:path w="8509608" h="2798589">
                <a:moveTo>
                  <a:pt x="0" y="0"/>
                </a:moveTo>
                <a:lnTo>
                  <a:pt x="8509608" y="0"/>
                </a:lnTo>
                <a:lnTo>
                  <a:pt x="8509608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0" name="TextBox 20"/>
          <p:cNvSpPr txBox="1"/>
          <p:nvPr/>
        </p:nvSpPr>
        <p:spPr>
          <a:xfrm>
            <a:off x="15773327" y="5057236"/>
            <a:ext cx="182285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69"/>
              </a:lnSpc>
            </a:pPr>
            <a:r>
              <a:rPr lang="en-US" sz="3600" b="1" spc="148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SWITCH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392400" y="5599691"/>
            <a:ext cx="258470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thông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minh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suất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cao</a:t>
            </a:r>
            <a:endParaRPr lang="en-US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9445050" y="6568641"/>
            <a:ext cx="6551742" cy="2787657"/>
          </a:xfrm>
          <a:custGeom>
            <a:avLst/>
            <a:gdLst/>
            <a:ahLst/>
            <a:cxnLst/>
            <a:rect l="l" t="t" r="r" b="b"/>
            <a:pathLst>
              <a:path w="6551742" h="2787657">
                <a:moveTo>
                  <a:pt x="0" y="0"/>
                </a:moveTo>
                <a:lnTo>
                  <a:pt x="6551742" y="0"/>
                </a:lnTo>
                <a:lnTo>
                  <a:pt x="6551742" y="2787656"/>
                </a:lnTo>
                <a:lnTo>
                  <a:pt x="0" y="27876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6245803" y="7920804"/>
            <a:ext cx="1258824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7"/>
              </a:lnSpc>
            </a:pPr>
            <a:r>
              <a:rPr lang="en-US" sz="3600" b="1" spc="145">
                <a:solidFill>
                  <a:srgbClr val="00C4FF"/>
                </a:solidFill>
                <a:latin typeface="Cabin Bold"/>
                <a:ea typeface="Cabin Bold"/>
                <a:cs typeface="Cabin Bold"/>
                <a:sym typeface="Cabin Bold"/>
              </a:rPr>
              <a:t>HUB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773327" y="8541071"/>
            <a:ext cx="220377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đơn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giản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truyền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đến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tất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cả</a:t>
            </a:r>
            <a:endParaRPr lang="en-US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B8FA2A-1D73-8A46-8FC3-C8FF2F73B418}"/>
              </a:ext>
            </a:extLst>
          </p:cNvPr>
          <p:cNvSpPr txBox="1"/>
          <p:nvPr/>
        </p:nvSpPr>
        <p:spPr>
          <a:xfrm>
            <a:off x="12504670" y="5595845"/>
            <a:ext cx="2957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Smart, high-performance connectivity</a:t>
            </a:r>
            <a:endParaRPr lang="en-US" sz="32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D8A384-146C-B153-AFAE-1F1108F78141}"/>
              </a:ext>
            </a:extLst>
          </p:cNvPr>
          <p:cNvSpPr txBox="1"/>
          <p:nvPr/>
        </p:nvSpPr>
        <p:spPr>
          <a:xfrm>
            <a:off x="11894329" y="8674476"/>
            <a:ext cx="37110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Simple connection, transmit to all</a:t>
            </a:r>
            <a:endParaRPr lang="en-US" sz="32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817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214525" y="762224"/>
            <a:ext cx="6103292" cy="4296271"/>
          </a:xfrm>
          <a:custGeom>
            <a:avLst/>
            <a:gdLst/>
            <a:ahLst/>
            <a:cxnLst/>
            <a:rect l="l" t="t" r="r" b="b"/>
            <a:pathLst>
              <a:path w="6103292" h="4296271">
                <a:moveTo>
                  <a:pt x="0" y="0"/>
                </a:moveTo>
                <a:lnTo>
                  <a:pt x="6103292" y="0"/>
                </a:lnTo>
                <a:lnTo>
                  <a:pt x="6103292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763000" y="1924030"/>
            <a:ext cx="3489158" cy="5367606"/>
          </a:xfrm>
          <a:custGeom>
            <a:avLst/>
            <a:gdLst/>
            <a:ahLst/>
            <a:cxnLst/>
            <a:rect l="l" t="t" r="r" b="b"/>
            <a:pathLst>
              <a:path w="3489158" h="5367606">
                <a:moveTo>
                  <a:pt x="0" y="0"/>
                </a:moveTo>
                <a:lnTo>
                  <a:pt x="3489158" y="0"/>
                </a:lnTo>
                <a:lnTo>
                  <a:pt x="3489158" y="5367605"/>
                </a:lnTo>
                <a:lnTo>
                  <a:pt x="0" y="53676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965952" y="2350377"/>
            <a:ext cx="5895474" cy="6012593"/>
          </a:xfrm>
          <a:custGeom>
            <a:avLst/>
            <a:gdLst/>
            <a:ahLst/>
            <a:cxnLst/>
            <a:rect l="l" t="t" r="r" b="b"/>
            <a:pathLst>
              <a:path w="5895474" h="6012593">
                <a:moveTo>
                  <a:pt x="0" y="0"/>
                </a:moveTo>
                <a:lnTo>
                  <a:pt x="5895474" y="0"/>
                </a:lnTo>
                <a:lnTo>
                  <a:pt x="5895474" y="6012593"/>
                </a:lnTo>
                <a:lnTo>
                  <a:pt x="0" y="60125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507579" y="5794217"/>
            <a:ext cx="8061158" cy="4077631"/>
          </a:xfrm>
          <a:custGeom>
            <a:avLst/>
            <a:gdLst/>
            <a:ahLst/>
            <a:cxnLst/>
            <a:rect l="l" t="t" r="r" b="b"/>
            <a:pathLst>
              <a:path w="8061158" h="4077631">
                <a:moveTo>
                  <a:pt x="0" y="0"/>
                </a:moveTo>
                <a:lnTo>
                  <a:pt x="8061158" y="0"/>
                </a:lnTo>
                <a:lnTo>
                  <a:pt x="8061158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04800" y="1324659"/>
            <a:ext cx="1865376" cy="332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4"/>
              </a:lnSpc>
            </a:pPr>
            <a:r>
              <a:rPr lang="en-US" sz="3200" b="1" spc="119" dirty="0">
                <a:solidFill>
                  <a:srgbClr val="00BAFF"/>
                </a:solidFill>
                <a:latin typeface="Cabin Bold"/>
                <a:ea typeface="Cabin Bold"/>
                <a:cs typeface="Cabin Bold"/>
                <a:sym typeface="Cabin Bold"/>
              </a:rPr>
              <a:t>MODEM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8296" y="1787808"/>
            <a:ext cx="9013862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Chuyển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đổi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tin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số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sang analog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ngược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lại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vi-VN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Convert digital signals to analog and vice versa</a:t>
            </a:r>
            <a:endParaRPr lang="en-US" sz="3000" dirty="0">
              <a:solidFill>
                <a:schemeClr val="accent6">
                  <a:lumMod val="60000"/>
                  <a:lumOff val="4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Internet qua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đường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truyền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>
              <a:buFontTx/>
              <a:buChar char="-"/>
            </a:pP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Internet connection via transmission line</a:t>
            </a:r>
            <a:endParaRPr lang="en-US" sz="3000" dirty="0">
              <a:solidFill>
                <a:schemeClr val="accent6">
                  <a:lumMod val="60000"/>
                  <a:lumOff val="4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Cầu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giữa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nhà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cung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cấp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dịch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vụ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của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bạn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 algn="l">
              <a:buFontTx/>
              <a:buChar char="-"/>
            </a:pPr>
            <a:r>
              <a:rPr lang="vi-VN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The bridge between service provider and your network</a:t>
            </a:r>
            <a:endParaRPr lang="en-US" sz="3000" dirty="0">
              <a:solidFill>
                <a:schemeClr val="accent6">
                  <a:lumMod val="60000"/>
                  <a:lumOff val="40000"/>
                </a:schemeClr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26574" y="5244125"/>
            <a:ext cx="3745992" cy="332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4"/>
              </a:lnSpc>
            </a:pPr>
            <a:r>
              <a:rPr lang="en-US" sz="3200" b="1" spc="119" dirty="0">
                <a:solidFill>
                  <a:srgbClr val="00BAFF"/>
                </a:solidFill>
                <a:latin typeface="Cabin Bold"/>
                <a:ea typeface="Cabin Bold"/>
                <a:cs typeface="Cabin Bold"/>
                <a:sym typeface="Cabin Bold"/>
              </a:rPr>
              <a:t>ACCESS POINT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30434" y="5580406"/>
            <a:ext cx="8013192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Mở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rộng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vùng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phủ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sóng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Wi-Fi.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>
              <a:buFontTx/>
              <a:buChar char="-"/>
            </a:pP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Extend Wi-Fi coverage.</a:t>
            </a:r>
          </a:p>
          <a:p>
            <a:pPr marL="457200" indent="-457200" algn="l">
              <a:buFontTx/>
              <a:buChar char="-"/>
            </a:pP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không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vi-VN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dây c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ho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nhiều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>
              <a:buFontTx/>
              <a:buChar char="-"/>
            </a:pP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Wireless connectivity for multiple devices.</a:t>
            </a:r>
          </a:p>
          <a:p>
            <a:pPr marL="457200" indent="-457200" algn="l">
              <a:buFontTx/>
              <a:buChar char="-"/>
            </a:pP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Tăng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khả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năng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nối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ổn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định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linh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hoạt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>
              <a:buFontTx/>
              <a:buChar char="-"/>
            </a:pP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Enhance stable and flexible connectivity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645330" y="8352038"/>
            <a:ext cx="229694" cy="1519810"/>
          </a:xfrm>
          <a:custGeom>
            <a:avLst/>
            <a:gdLst/>
            <a:ahLst/>
            <a:cxnLst/>
            <a:rect l="l" t="t" r="r" b="b"/>
            <a:pathLst>
              <a:path w="229694" h="1082267">
                <a:moveTo>
                  <a:pt x="0" y="0"/>
                </a:moveTo>
                <a:lnTo>
                  <a:pt x="229694" y="0"/>
                </a:lnTo>
                <a:lnTo>
                  <a:pt x="22969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4128" y="8697128"/>
            <a:ext cx="6214872" cy="335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3600" b="1" spc="112" dirty="0">
                <a:solidFill>
                  <a:srgbClr val="00BAFF"/>
                </a:solidFill>
                <a:latin typeface="Cabin Bold"/>
                <a:ea typeface="Cabin Bold"/>
                <a:cs typeface="Cabin Bold"/>
                <a:sym typeface="Cabin Bold"/>
              </a:rPr>
              <a:t>ỨNG </a:t>
            </a:r>
            <a:r>
              <a:rPr lang="vi-VN" sz="3600" b="1" spc="112" dirty="0">
                <a:solidFill>
                  <a:srgbClr val="00BAFF"/>
                </a:solidFill>
                <a:latin typeface="Cabin Bold"/>
                <a:ea typeface="Cabin Bold"/>
                <a:cs typeface="Cabin Bold"/>
                <a:sym typeface="Cabin Bold"/>
              </a:rPr>
              <a:t>DỤNG- APPLICATION</a:t>
            </a:r>
            <a:endParaRPr lang="en-US" sz="3600" b="1" spc="112" dirty="0">
              <a:solidFill>
                <a:srgbClr val="00BA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4128" y="8992087"/>
            <a:ext cx="979627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Phù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hợp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cho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gia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đình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doanh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nghiệp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nhỏ</a:t>
            </a:r>
            <a:r>
              <a:rPr lang="en-US" sz="30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0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Suitable for home and small business networks.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1894" y="88650"/>
            <a:ext cx="5120640" cy="111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9"/>
              </a:lnSpc>
            </a:pPr>
            <a:r>
              <a:rPr lang="en-US" sz="7200" b="1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Modem </a:t>
            </a:r>
            <a:r>
              <a:rPr lang="en-US" sz="7200" b="1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endParaRPr lang="en-US" sz="7200" b="1" dirty="0">
              <a:solidFill>
                <a:srgbClr val="FFFF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229613" y="107844"/>
            <a:ext cx="6437376" cy="1111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9"/>
              </a:lnSpc>
            </a:pPr>
            <a:r>
              <a:rPr lang="en-US" sz="7200" b="1" dirty="0">
                <a:solidFill>
                  <a:srgbClr val="00BAFF"/>
                </a:solidFill>
                <a:latin typeface="Cabin Bold"/>
                <a:ea typeface="Cabin Bold"/>
                <a:cs typeface="Cabin Bold"/>
                <a:sym typeface="Cabin Bold"/>
              </a:rPr>
              <a:t>Access Point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3424" y="1645747"/>
            <a:ext cx="18288000" cy="8373902"/>
          </a:xfrm>
          <a:custGeom>
            <a:avLst/>
            <a:gdLst/>
            <a:ahLst/>
            <a:cxnLst/>
            <a:rect l="l" t="t" r="r" b="b"/>
            <a:pathLst>
              <a:path w="17653608" h="8373902">
                <a:moveTo>
                  <a:pt x="0" y="0"/>
                </a:moveTo>
                <a:lnTo>
                  <a:pt x="17653608" y="0"/>
                </a:lnTo>
                <a:lnTo>
                  <a:pt x="17653608" y="8373902"/>
                </a:lnTo>
                <a:lnTo>
                  <a:pt x="0" y="83739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50580" y="235196"/>
            <a:ext cx="13716000" cy="835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51"/>
              </a:lnSpc>
            </a:pP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So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sánh</a:t>
            </a: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các</a:t>
            </a: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thiết</a:t>
            </a: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bị</a:t>
            </a: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mạng</a:t>
            </a: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thông</a:t>
            </a:r>
            <a:r>
              <a:rPr lang="en-US" sz="6351" b="1" spc="-190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6351" b="1" spc="-190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dụng</a:t>
            </a:r>
            <a:endParaRPr lang="en-US" sz="6351" b="1" spc="-190" dirty="0">
              <a:solidFill>
                <a:srgbClr val="FFFF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26080" y="1935798"/>
            <a:ext cx="1170432" cy="403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3062" b="1" spc="-9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Router</a:t>
            </a:r>
          </a:p>
        </p:txBody>
      </p:sp>
      <p:sp>
        <p:nvSpPr>
          <p:cNvPr id="6" name="Freeform 6"/>
          <p:cNvSpPr/>
          <p:nvPr/>
        </p:nvSpPr>
        <p:spPr>
          <a:xfrm>
            <a:off x="2176622" y="2569017"/>
            <a:ext cx="2832890" cy="2361309"/>
          </a:xfrm>
          <a:custGeom>
            <a:avLst/>
            <a:gdLst/>
            <a:ahLst/>
            <a:cxnLst/>
            <a:rect l="l" t="t" r="r" b="b"/>
            <a:pathLst>
              <a:path w="2832890" h="2361309">
                <a:moveTo>
                  <a:pt x="0" y="0"/>
                </a:moveTo>
                <a:lnTo>
                  <a:pt x="2832890" y="0"/>
                </a:lnTo>
                <a:lnTo>
                  <a:pt x="2832890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301572" y="1935798"/>
            <a:ext cx="1207008" cy="403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3062" b="1" spc="-9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Switch</a:t>
            </a:r>
          </a:p>
        </p:txBody>
      </p:sp>
      <p:sp>
        <p:nvSpPr>
          <p:cNvPr id="8" name="Freeform 8"/>
          <p:cNvSpPr/>
          <p:nvPr/>
        </p:nvSpPr>
        <p:spPr>
          <a:xfrm>
            <a:off x="5373784" y="3421712"/>
            <a:ext cx="3062584" cy="1300906"/>
          </a:xfrm>
          <a:custGeom>
            <a:avLst/>
            <a:gdLst/>
            <a:ahLst/>
            <a:cxnLst/>
            <a:rect l="l" t="t" r="r" b="b"/>
            <a:pathLst>
              <a:path w="3062584" h="1300906">
                <a:moveTo>
                  <a:pt x="0" y="0"/>
                </a:moveTo>
                <a:lnTo>
                  <a:pt x="3062584" y="0"/>
                </a:lnTo>
                <a:lnTo>
                  <a:pt x="306258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656064" y="1935798"/>
            <a:ext cx="694944" cy="403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3062" b="1" spc="-9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Hub</a:t>
            </a:r>
          </a:p>
        </p:txBody>
      </p:sp>
      <p:sp>
        <p:nvSpPr>
          <p:cNvPr id="10" name="Freeform 10"/>
          <p:cNvSpPr/>
          <p:nvPr/>
        </p:nvSpPr>
        <p:spPr>
          <a:xfrm>
            <a:off x="8581622" y="3421712"/>
            <a:ext cx="2843828" cy="1508614"/>
          </a:xfrm>
          <a:custGeom>
            <a:avLst/>
            <a:gdLst/>
            <a:ahLst/>
            <a:cxnLst/>
            <a:rect l="l" t="t" r="r" b="b"/>
            <a:pathLst>
              <a:path w="2843828" h="1508614">
                <a:moveTo>
                  <a:pt x="0" y="0"/>
                </a:moveTo>
                <a:lnTo>
                  <a:pt x="2843828" y="0"/>
                </a:lnTo>
                <a:lnTo>
                  <a:pt x="284382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785762" y="1935798"/>
            <a:ext cx="1316736" cy="403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3062" b="1" spc="-9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Modem</a:t>
            </a:r>
          </a:p>
        </p:txBody>
      </p:sp>
      <p:sp>
        <p:nvSpPr>
          <p:cNvPr id="12" name="Freeform 12"/>
          <p:cNvSpPr/>
          <p:nvPr/>
        </p:nvSpPr>
        <p:spPr>
          <a:xfrm>
            <a:off x="12678484" y="2569017"/>
            <a:ext cx="1531292" cy="2361309"/>
          </a:xfrm>
          <a:custGeom>
            <a:avLst/>
            <a:gdLst/>
            <a:ahLst/>
            <a:cxnLst/>
            <a:rect l="l" t="t" r="r" b="b"/>
            <a:pathLst>
              <a:path w="1531292" h="2361309">
                <a:moveTo>
                  <a:pt x="0" y="0"/>
                </a:moveTo>
                <a:lnTo>
                  <a:pt x="1531292" y="0"/>
                </a:lnTo>
                <a:lnTo>
                  <a:pt x="1531292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5330288" y="1935798"/>
            <a:ext cx="2212848" cy="403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2"/>
              </a:lnSpc>
            </a:pPr>
            <a:r>
              <a:rPr lang="en-US" sz="3062" b="1" spc="-9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Access Point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124176" y="3421712"/>
            <a:ext cx="2625072" cy="1508614"/>
          </a:xfrm>
          <a:custGeom>
            <a:avLst/>
            <a:gdLst/>
            <a:ahLst/>
            <a:cxnLst/>
            <a:rect l="l" t="t" r="r" b="b"/>
            <a:pathLst>
              <a:path w="2625072" h="1508614">
                <a:moveTo>
                  <a:pt x="0" y="0"/>
                </a:moveTo>
                <a:lnTo>
                  <a:pt x="2625072" y="0"/>
                </a:lnTo>
                <a:lnTo>
                  <a:pt x="262507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51731" y="5512460"/>
            <a:ext cx="172489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900" b="1" spc="-60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Chức năng chính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26426" y="5417605"/>
            <a:ext cx="2683086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Định tuyến và kết nối các mạng khác nhau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22976" y="5509807"/>
            <a:ext cx="296475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 nối các thiết bị trong cùng một mạng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96528" y="5397044"/>
            <a:ext cx="2889504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 nối đơn giản,</a:t>
            </a:r>
          </a:p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chia sẻ tín hiệu cho mọi cống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50624" y="5537745"/>
            <a:ext cx="3273552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Chuyến đối tín hiệu giữa mạng ISP và mạng nội bộ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30288" y="5535874"/>
            <a:ext cx="221284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Cung cấp kết nối</a:t>
            </a:r>
          </a:p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 không dây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1731" y="6682234"/>
            <a:ext cx="1596525" cy="892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900" b="1" spc="-60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Phạm vi hoạt động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59152" y="6979268"/>
            <a:ext cx="206044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7"/>
              </a:lnSpc>
            </a:pPr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LAN và WAN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522976" y="6979268"/>
            <a:ext cx="1985604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7"/>
              </a:lnSpc>
            </a:pPr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 LAN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96528" y="6979268"/>
            <a:ext cx="2100072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7"/>
              </a:lnSpc>
            </a:pPr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 LAN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39600" y="6977502"/>
            <a:ext cx="2919984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7"/>
              </a:lnSpc>
            </a:pPr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WAN (kết nối Internet)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330288" y="6712402"/>
            <a:ext cx="2596896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 không dây (Wi-Fi)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1731" y="7918237"/>
            <a:ext cx="1499616" cy="892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900" b="1" spc="-60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Ứng dụng phổ biến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37232" y="7802464"/>
            <a:ext cx="277228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Kết nối Internet và chia sẻ mạng giữa các mạng nội bộ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638479" y="7718017"/>
            <a:ext cx="2304288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Mở rộng và quản lý kết nối trong mạng nội bộ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796528" y="8102737"/>
            <a:ext cx="2628922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 nhỏ, ít thiết bị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060863" y="7910377"/>
            <a:ext cx="2646904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Truy cập Internet qua ISP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225504" y="7787432"/>
            <a:ext cx="2523744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 Wi-Fi tại nhà,</a:t>
            </a:r>
          </a:p>
          <a:p>
            <a:pPr algn="l"/>
            <a:r>
              <a:rPr lang="en-US" sz="2500" spc="-6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văn phòng, trường học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51731" y="1208952"/>
            <a:ext cx="1549488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4"/>
              </a:lnSpc>
            </a:pPr>
            <a:r>
              <a:rPr lang="en-US" sz="3000" b="1" spc="-76" dirty="0" err="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Tóm</a:t>
            </a:r>
            <a:r>
              <a:rPr lang="en-US" sz="3000" b="1" spc="-76" dirty="0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3000" b="1" spc="-76" dirty="0" err="1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tắt</a:t>
            </a:r>
            <a:r>
              <a:rPr lang="en-US" sz="3000" b="1" spc="-76" dirty="0">
                <a:solidFill>
                  <a:srgbClr val="48F8FF"/>
                </a:solidFill>
                <a:latin typeface="Cabin Bold"/>
                <a:ea typeface="Cabin Bold"/>
                <a:cs typeface="Cabin Bold"/>
                <a:sym typeface="Cabin Bold"/>
              </a:rPr>
              <a:t>: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Mỗi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đảm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nhiệm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một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vai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trò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riêng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phối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hợp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để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xây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dựng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hệ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thống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000" spc="-76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</a:t>
            </a:r>
            <a:r>
              <a:rPr lang="en-US" sz="3000" spc="-76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1418DD-F7CC-F85E-5511-318F3D4B6EC1}"/>
              </a:ext>
            </a:extLst>
          </p:cNvPr>
          <p:cNvSpPr txBox="1"/>
          <p:nvPr/>
        </p:nvSpPr>
        <p:spPr>
          <a:xfrm>
            <a:off x="451731" y="9356862"/>
            <a:ext cx="178362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Summary: Each device performs a specific role, working together to build an efficient network system.</a:t>
            </a:r>
          </a:p>
          <a:p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2403464" y="1071335"/>
            <a:ext cx="5457962" cy="3651284"/>
          </a:xfrm>
          <a:custGeom>
            <a:avLst/>
            <a:gdLst/>
            <a:ahLst/>
            <a:cxnLst/>
            <a:rect l="l" t="t" r="r" b="b"/>
            <a:pathLst>
              <a:path w="5457962" h="3651284">
                <a:moveTo>
                  <a:pt x="0" y="0"/>
                </a:moveTo>
                <a:lnTo>
                  <a:pt x="5457962" y="0"/>
                </a:lnTo>
                <a:lnTo>
                  <a:pt x="5457962" y="3651283"/>
                </a:lnTo>
                <a:lnTo>
                  <a:pt x="0" y="3651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570574" y="1705390"/>
            <a:ext cx="1968804" cy="2798589"/>
          </a:xfrm>
          <a:custGeom>
            <a:avLst/>
            <a:gdLst/>
            <a:ahLst/>
            <a:cxnLst/>
            <a:rect l="l" t="t" r="r" b="b"/>
            <a:pathLst>
              <a:path w="1968804" h="2798589">
                <a:moveTo>
                  <a:pt x="0" y="0"/>
                </a:moveTo>
                <a:lnTo>
                  <a:pt x="1968804" y="0"/>
                </a:lnTo>
                <a:lnTo>
                  <a:pt x="1968804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664354" y="3848060"/>
            <a:ext cx="6759560" cy="2590881"/>
          </a:xfrm>
          <a:custGeom>
            <a:avLst/>
            <a:gdLst/>
            <a:ahLst/>
            <a:cxnLst/>
            <a:rect l="l" t="t" r="r" b="b"/>
            <a:pathLst>
              <a:path w="6759560" h="2590881">
                <a:moveTo>
                  <a:pt x="0" y="0"/>
                </a:moveTo>
                <a:lnTo>
                  <a:pt x="6759560" y="0"/>
                </a:lnTo>
                <a:lnTo>
                  <a:pt x="6759560" y="2590880"/>
                </a:lnTo>
                <a:lnTo>
                  <a:pt x="0" y="2590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144000" y="6428009"/>
            <a:ext cx="3489158" cy="1934962"/>
          </a:xfrm>
          <a:custGeom>
            <a:avLst/>
            <a:gdLst/>
            <a:ahLst/>
            <a:cxnLst/>
            <a:rect l="l" t="t" r="r" b="b"/>
            <a:pathLst>
              <a:path w="3489158" h="1934962">
                <a:moveTo>
                  <a:pt x="0" y="0"/>
                </a:moveTo>
                <a:lnTo>
                  <a:pt x="3489158" y="0"/>
                </a:lnTo>
                <a:lnTo>
                  <a:pt x="3489158" y="1934961"/>
                </a:lnTo>
                <a:lnTo>
                  <a:pt x="0" y="19349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449806" y="5438663"/>
            <a:ext cx="5239206" cy="4514911"/>
          </a:xfrm>
          <a:custGeom>
            <a:avLst/>
            <a:gdLst/>
            <a:ahLst/>
            <a:cxnLst/>
            <a:rect l="l" t="t" r="r" b="b"/>
            <a:pathLst>
              <a:path w="5239206" h="4514911">
                <a:moveTo>
                  <a:pt x="0" y="0"/>
                </a:moveTo>
                <a:lnTo>
                  <a:pt x="5239206" y="0"/>
                </a:lnTo>
                <a:lnTo>
                  <a:pt x="5239206" y="4514911"/>
                </a:lnTo>
                <a:lnTo>
                  <a:pt x="0" y="45149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685800" y="1679717"/>
            <a:ext cx="2406316" cy="229572"/>
          </a:xfrm>
          <a:custGeom>
            <a:avLst/>
            <a:gdLst/>
            <a:ahLst/>
            <a:cxnLst/>
            <a:rect l="l" t="t" r="r" b="b"/>
            <a:pathLst>
              <a:path w="2406316" h="229572">
                <a:moveTo>
                  <a:pt x="0" y="0"/>
                </a:moveTo>
                <a:lnTo>
                  <a:pt x="2406316" y="0"/>
                </a:lnTo>
                <a:lnTo>
                  <a:pt x="2406316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81237" y="2066654"/>
            <a:ext cx="8147304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Tx/>
              <a:buChar char="-"/>
            </a:pP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Router, Switch, Hub, Modem, Access Point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mỗi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một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vai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trò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cùng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tạo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nên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mạng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ổn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định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Routers, switches, hubs, modems, and access points each play a distinct role, working together to create a stable network.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7924" y="7457487"/>
            <a:ext cx="1167289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Hiểu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chức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năng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để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chọn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đúng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thiết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bị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triển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khai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hiệu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quả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457200" indent="-457200">
              <a:buFontTx/>
              <a:buChar char="-"/>
            </a:pPr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- Understand the functions to select the right equipment and ensure effective implementation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6069" y="5126438"/>
            <a:ext cx="8412480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 algn="l">
              <a:buFontTx/>
              <a:buChar char="-"/>
            </a:pP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Ghi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nhớ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băng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cách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liên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hệ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thực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tế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và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so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sánh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khác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biệt</a:t>
            </a:r>
            <a:r>
              <a:rPr lang="en-US" sz="32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  <a:endParaRPr lang="vi-VN" sz="3200" dirty="0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  <a:latin typeface="Cabin"/>
                <a:ea typeface="Cabin"/>
                <a:cs typeface="Cabin"/>
                <a:sym typeface="Cabin"/>
              </a:rPr>
              <a:t>- Memorize by relating to real-life situations and comparing differences</a:t>
            </a:r>
            <a:r>
              <a:rPr lang="en-US" sz="3600" dirty="0">
                <a:solidFill>
                  <a:srgbClr val="FFFFFF"/>
                </a:solidFill>
                <a:latin typeface="Cabin"/>
                <a:ea typeface="Cabin"/>
                <a:cs typeface="Cabin"/>
                <a:sym typeface="Cabin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6037" y="9234539"/>
            <a:ext cx="11364782" cy="899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0"/>
              </a:lnSpc>
            </a:pPr>
            <a:r>
              <a:rPr lang="vi-VN" sz="3600" b="1" spc="-64" dirty="0">
                <a:solidFill>
                  <a:srgbClr val="00B6FF"/>
                </a:solidFill>
                <a:latin typeface="Cabin Bold"/>
                <a:ea typeface="Cabin Bold"/>
                <a:cs typeface="Cabin Bold"/>
                <a:sym typeface="Cabin Bold"/>
              </a:rPr>
              <a:t>Muốn kết nối các máy tính trong phạm vi gia đình thành một mạng nên dùng loại thiết bị kết nối nào?</a:t>
            </a:r>
            <a:endParaRPr lang="en-US" sz="3600" b="1" spc="-64" dirty="0">
              <a:solidFill>
                <a:srgbClr val="00B6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2484066" y="355366"/>
            <a:ext cx="15130476" cy="116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82"/>
              </a:lnSpc>
            </a:pPr>
            <a:r>
              <a:rPr lang="en-US" sz="8409" b="1" spc="-168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Tổng</a:t>
            </a:r>
            <a:r>
              <a:rPr lang="en-US" sz="8409" b="1" spc="-168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409" b="1" spc="-168" dirty="0" err="1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kết</a:t>
            </a:r>
            <a:r>
              <a:rPr lang="vi-VN" sz="8409" b="1" spc="-168" dirty="0">
                <a:solidFill>
                  <a:srgbClr val="FFFF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409" b="1" spc="-168" dirty="0" err="1">
                <a:solidFill>
                  <a:srgbClr val="00B6FF"/>
                </a:solidFill>
                <a:latin typeface="Cabin Bold"/>
                <a:ea typeface="Cabin Bold"/>
                <a:cs typeface="Cabin Bold"/>
                <a:sym typeface="Cabin Bold"/>
              </a:rPr>
              <a:t>và</a:t>
            </a:r>
            <a:r>
              <a:rPr lang="en-US" sz="8409" b="1" spc="-168" dirty="0">
                <a:solidFill>
                  <a:srgbClr val="00B6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409" b="1" spc="-168" dirty="0" err="1">
                <a:solidFill>
                  <a:srgbClr val="00B6FF"/>
                </a:solidFill>
                <a:latin typeface="Cabin Bold"/>
                <a:ea typeface="Cabin Bold"/>
                <a:cs typeface="Cabin Bold"/>
                <a:sym typeface="Cabin Bold"/>
              </a:rPr>
              <a:t>Câu</a:t>
            </a:r>
            <a:r>
              <a:rPr lang="en-US" sz="8409" b="1" spc="-168" dirty="0">
                <a:solidFill>
                  <a:srgbClr val="00B6FF"/>
                </a:solidFill>
                <a:latin typeface="Cabin Bold"/>
                <a:ea typeface="Cabin Bold"/>
                <a:cs typeface="Cabin Bold"/>
                <a:sym typeface="Cabin Bold"/>
              </a:rPr>
              <a:t> </a:t>
            </a:r>
            <a:r>
              <a:rPr lang="en-US" sz="8409" b="1" spc="-168" dirty="0" err="1">
                <a:solidFill>
                  <a:srgbClr val="00B6FF"/>
                </a:solidFill>
                <a:latin typeface="Cabin Bold"/>
                <a:ea typeface="Cabin Bold"/>
                <a:cs typeface="Cabin Bold"/>
                <a:sym typeface="Cabin Bold"/>
              </a:rPr>
              <a:t>hỏi</a:t>
            </a:r>
            <a:endParaRPr lang="en-US" sz="8409" b="1" spc="-168" dirty="0">
              <a:solidFill>
                <a:srgbClr val="00B6FF"/>
              </a:solidFill>
              <a:latin typeface="Cabin Bold"/>
              <a:ea typeface="Cabin Bold"/>
              <a:cs typeface="Cabin Bold"/>
              <a:sym typeface="Cabin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86106645909338766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-10067"/>
            <a:ext cx="18288000" cy="103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822</Words>
  <Application>Microsoft Office PowerPoint</Application>
  <PresentationFormat>Custom</PresentationFormat>
  <Paragraphs>115</Paragraphs>
  <Slides>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Cabin Bold</vt:lpstr>
      <vt:lpstr>Cabin Semi-Bold</vt:lpstr>
      <vt:lpstr>Arial</vt:lpstr>
      <vt:lpstr>Aptos</vt:lpstr>
      <vt:lpstr>Cabin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Thiết bị mạng thông dụng</dc:title>
  <cp:lastModifiedBy>Loan Ttt</cp:lastModifiedBy>
  <cp:revision>8</cp:revision>
  <dcterms:created xsi:type="dcterms:W3CDTF">2006-08-16T00:00:00Z</dcterms:created>
  <dcterms:modified xsi:type="dcterms:W3CDTF">2026-10-01T18:33:25Z</dcterms:modified>
  <dc:identifier>DAHWw3Jy8A0</dc:identifier>
</cp:coreProperties>
</file>